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8" r:id="rId4"/>
    <p:sldId id="279" r:id="rId5"/>
    <p:sldId id="319" r:id="rId6"/>
    <p:sldId id="263" r:id="rId7"/>
    <p:sldId id="262" r:id="rId8"/>
    <p:sldId id="261" r:id="rId9"/>
    <p:sldId id="336" r:id="rId10"/>
    <p:sldId id="297" r:id="rId11"/>
    <p:sldId id="298" r:id="rId12"/>
    <p:sldId id="285" r:id="rId13"/>
    <p:sldId id="337" r:id="rId14"/>
    <p:sldId id="296" r:id="rId15"/>
    <p:sldId id="327" r:id="rId16"/>
    <p:sldId id="328" r:id="rId17"/>
    <p:sldId id="321" r:id="rId18"/>
    <p:sldId id="329" r:id="rId19"/>
    <p:sldId id="324" r:id="rId20"/>
    <p:sldId id="326" r:id="rId21"/>
    <p:sldId id="330" r:id="rId22"/>
    <p:sldId id="332" r:id="rId23"/>
    <p:sldId id="333" r:id="rId24"/>
    <p:sldId id="334" r:id="rId25"/>
    <p:sldId id="335" r:id="rId26"/>
    <p:sldId id="320" r:id="rId27"/>
    <p:sldId id="281" r:id="rId28"/>
    <p:sldId id="282" r:id="rId29"/>
    <p:sldId id="283" r:id="rId30"/>
    <p:sldId id="289" r:id="rId31"/>
    <p:sldId id="290" r:id="rId32"/>
    <p:sldId id="291" r:id="rId33"/>
    <p:sldId id="292" r:id="rId34"/>
    <p:sldId id="293" r:id="rId35"/>
    <p:sldId id="294" r:id="rId36"/>
    <p:sldId id="273" r:id="rId37"/>
    <p:sldId id="274" r:id="rId38"/>
    <p:sldId id="315" r:id="rId39"/>
    <p:sldId id="316" r:id="rId40"/>
    <p:sldId id="317" r:id="rId41"/>
    <p:sldId id="318" r:id="rId42"/>
    <p:sldId id="331" r:id="rId43"/>
    <p:sldId id="26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Docker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Dockerfile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FROM：定制的镜像都是基于 FROM 的镜像，后续的操作都是基于</a:t>
            </a:r>
            <a:r>
              <a:rPr lang="zh-CN" altLang="en-US">
                <a:sym typeface="+mn-ea"/>
              </a:rPr>
              <a:t>此</a:t>
            </a:r>
            <a:r>
              <a:rPr lang="en-US" altLang="zh-CN">
                <a:sym typeface="+mn-ea"/>
              </a:rPr>
              <a:t>镜像。</a:t>
            </a:r>
          </a:p>
          <a:p>
            <a:r>
              <a:rPr lang="en-US" altLang="zh-CN">
                <a:sym typeface="+mn-ea"/>
              </a:rPr>
              <a:t>RUN：用于执行后面跟着的命令行命令。(</a:t>
            </a:r>
            <a:r>
              <a:rPr lang="zh-CN" altLang="en-US">
                <a:sym typeface="+mn-ea"/>
              </a:rPr>
              <a:t>docker build时运行</a:t>
            </a:r>
            <a:r>
              <a:rPr lang="en-US" altLang="zh-CN">
                <a:sym typeface="+mn-ea"/>
              </a:rPr>
              <a:t>)</a:t>
            </a:r>
          </a:p>
          <a:p>
            <a:r>
              <a:rPr lang="zh-CN" altLang="en-US"/>
              <a:t>COPY</a:t>
            </a:r>
            <a:r>
              <a:rPr lang="en-US" altLang="zh-CN"/>
              <a:t>: </a:t>
            </a:r>
            <a:r>
              <a:rPr lang="zh-CN" altLang="en-US"/>
              <a:t>复制指令，从上下文目录中复制文件或者目录到容器里指定路径。</a:t>
            </a:r>
          </a:p>
          <a:p>
            <a:r>
              <a:rPr lang="zh-CN" altLang="en-US"/>
              <a:t>CMD</a:t>
            </a:r>
            <a:r>
              <a:rPr lang="en-US" altLang="zh-CN"/>
              <a:t>: 为启动的容器指定默认要运行的程序，程序运行结束，容器也就结束。可被 docker run 命令行参数中指定要运行的程序所覆盖。(</a:t>
            </a:r>
            <a:r>
              <a:rPr lang="zh-CN" altLang="en-US">
                <a:sym typeface="+mn-ea"/>
              </a:rPr>
              <a:t>docker run 时运行</a:t>
            </a:r>
            <a:r>
              <a:rPr lang="en-US" altLang="zh-CN"/>
              <a:t>)</a:t>
            </a:r>
          </a:p>
          <a:p>
            <a:r>
              <a:rPr lang="zh-CN" altLang="en-US"/>
              <a:t>ENTRYPOINT</a:t>
            </a:r>
            <a:r>
              <a:rPr lang="en-US" altLang="zh-CN"/>
              <a:t>: </a:t>
            </a:r>
            <a:r>
              <a:rPr lang="zh-CN" altLang="en-US"/>
              <a:t>类似CMD，不会被 docker run 的命令行参数指定的指令所覆盖，而且这些命令行参数会被当作参数送给 ENTRYPOINT 指令指定的程序。</a:t>
            </a:r>
          </a:p>
          <a:p>
            <a:r>
              <a:rPr lang="en-US" altLang="zh-CN"/>
              <a:t>(</a:t>
            </a:r>
            <a:r>
              <a:rPr lang="zh-CN" altLang="en-US"/>
              <a:t>docker run 时使用了 --entrypoint 选项，将覆盖 CMD 指令指定的程序。在执行 docker run 的时候可以指定 ENTRYPOINT 运行所需的参数</a:t>
            </a:r>
            <a:r>
              <a:rPr lang="en-US" altLang="zh-CN"/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Dockerfile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ENV</a:t>
            </a:r>
            <a:r>
              <a:rPr lang="en-US" altLang="zh-CN"/>
              <a:t>: </a:t>
            </a:r>
            <a:r>
              <a:rPr lang="zh-CN" altLang="en-US"/>
              <a:t>设置环境变量，定义了环境变量，那么在后续的指令中，就可以使用这个环境变量。</a:t>
            </a:r>
          </a:p>
          <a:p>
            <a:r>
              <a:rPr lang="zh-CN" altLang="en-US"/>
              <a:t>VOLUME</a:t>
            </a:r>
            <a:r>
              <a:rPr lang="en-US" altLang="zh-CN">
                <a:sym typeface="+mn-ea"/>
              </a:rPr>
              <a:t>: </a:t>
            </a:r>
            <a:r>
              <a:rPr lang="zh-CN" altLang="en-US"/>
              <a:t>定义匿名数据卷。在启动容器时忘记挂载数据卷，会自动挂载到匿名卷。</a:t>
            </a:r>
          </a:p>
          <a:p>
            <a:r>
              <a:rPr lang="zh-CN" altLang="en-US"/>
              <a:t>EXPOSE</a:t>
            </a:r>
            <a:r>
              <a:rPr lang="en-US" altLang="zh-CN">
                <a:sym typeface="+mn-ea"/>
              </a:rPr>
              <a:t>: </a:t>
            </a:r>
            <a:r>
              <a:rPr lang="zh-CN" altLang="en-US"/>
              <a:t>声明端口。</a:t>
            </a:r>
          </a:p>
          <a:p>
            <a:r>
              <a:rPr lang="zh-CN" altLang="en-US"/>
              <a:t>WORKDIR</a:t>
            </a:r>
            <a:r>
              <a:rPr lang="en-US" altLang="zh-CN">
                <a:sym typeface="+mn-ea"/>
              </a:rPr>
              <a:t>: </a:t>
            </a:r>
            <a:r>
              <a:rPr lang="zh-CN" altLang="en-US"/>
              <a:t>指定工作目录。用 WORKDIR 指定的工作目录</a:t>
            </a:r>
            <a:r>
              <a:rPr lang="zh-CN" altLang="en-US">
                <a:sym typeface="+mn-ea"/>
              </a:rPr>
              <a:t>（必须是提前创建好的）</a:t>
            </a:r>
            <a:r>
              <a:rPr lang="zh-CN" altLang="en-US"/>
              <a:t>，会在构建镜像的每一层中都存在。docker build 构建镜像过程中的，每一个 RUN 命令都是新建的一层。只有通过 WORKDIR 创建的目录才会一直存在。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" y="59690"/>
            <a:ext cx="12054840" cy="67811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93720c8c685b45299aec13654aa7cf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c5ae00efa5cb3facd0d722fdb4be2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cad564f2934d985fea7afc9098a416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701a05be300dfd942ecf51766d5f8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bd3dbc0cdc281836d03cd0fdf54d4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Docker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Docker 是一个开源的应用容器引擎，基于 Go 语言 并遵从 Apache2.0 协议开源。</a:t>
            </a:r>
          </a:p>
          <a:p>
            <a:endParaRPr lang="zh-CN" altLang="en-US"/>
          </a:p>
          <a:p>
            <a:r>
              <a:rPr lang="zh-CN" altLang="en-US"/>
              <a:t>Docker 可以让开发者打包他们的应用以及依赖包到一个轻量级、可移植的容器中，然后发布到任何流行的 Linux 机器上，也可以实现虚拟化。</a:t>
            </a:r>
          </a:p>
          <a:p>
            <a:endParaRPr lang="zh-CN" altLang="en-US"/>
          </a:p>
          <a:p>
            <a:r>
              <a:rPr lang="zh-CN" altLang="en-US"/>
              <a:t>容器是完全使用沙箱机制，相互之间不会有任何接口（类似 iPhone 的 app）,更重要的是容器性能开销极低。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38b27401298132ff09f88ab7aa60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Docker File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/var/lib/docker</a:t>
            </a:r>
          </a:p>
          <a:p>
            <a:pPr lvl="1"/>
            <a:r>
              <a:rPr lang="en-US" altLang="zh-CN"/>
              <a:t>/aufs</a:t>
            </a:r>
          </a:p>
          <a:p>
            <a:pPr lvl="1"/>
            <a:r>
              <a:rPr lang="en-US" altLang="zh-CN"/>
              <a:t>/containers</a:t>
            </a:r>
          </a:p>
          <a:p>
            <a:pPr lvl="1"/>
            <a:r>
              <a:rPr lang="en-US" altLang="zh-CN"/>
              <a:t>/image</a:t>
            </a:r>
          </a:p>
          <a:p>
            <a:pPr lvl="1"/>
            <a:r>
              <a:rPr lang="en-US" altLang="zh-CN"/>
              <a:t>/volumes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AUFS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联合文件系统（Union File System，Unionfs）是一种分层的轻量级文件系统，它可以把多个目录内容联合挂载到同一目录下，从而形成一个单一的文件系统，这种特性可以让使用者像是使用一个目录一样使用联合文件系统。</a:t>
            </a:r>
          </a:p>
          <a:p>
            <a:endParaRPr lang="zh-CN" altLang="en-US"/>
          </a:p>
          <a:p>
            <a:r>
              <a:rPr lang="zh-CN" altLang="en-US"/>
              <a:t>对于Docker来说，联合文件系统可以说是其镜像和容器的基础。联文件系统可以使得Docker把镜像做成分层结构，从而使得镜像的每一层都可以被共享。从而节省大量的存储空间。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AUFS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2970" y="1386840"/>
            <a:ext cx="4749800" cy="5307330"/>
          </a:xfrm>
        </p:spPr>
        <p:txBody>
          <a:bodyPr>
            <a:noAutofit/>
          </a:bodyPr>
          <a:lstStyle/>
          <a:p>
            <a:r>
              <a:rPr lang="zh-CN" altLang="en-US" sz="2400"/>
              <a:t>AUFS 是联合文件系统，意味着它在主机上使用多层目录存储，每一个目录在 AUFS 中都叫作分支，而在 Docker 中则称之为层（layer），但最终呈现给用户的则是一个普通单层的文件系统，我们把多层以单一层的方式呈现出来的过程叫作联合挂载。</a:t>
            </a:r>
          </a:p>
          <a:p>
            <a:r>
              <a:rPr lang="zh-CN" altLang="en-US" sz="2400">
                <a:sym typeface="+mn-ea"/>
              </a:rPr>
              <a:t>每一个镜像层和容器层都是 /var/lib/docker 下的一个子目录，镜像层和容器层都在 aufs/diff 目录下，每一层的目录名称是镜像或容器的 ID 值，联合挂载点在 aufs/mnt 目录下，mnt 目录是真正的容器工作目录。</a:t>
            </a:r>
          </a:p>
        </p:txBody>
      </p:sp>
      <p:pic>
        <p:nvPicPr>
          <p:cNvPr id="4" name="图片 3" descr="202012081046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9255" r="16215" b="1450"/>
          <a:stretch>
            <a:fillRect/>
          </a:stretch>
        </p:blipFill>
        <p:spPr>
          <a:xfrm>
            <a:off x="6087110" y="1825625"/>
            <a:ext cx="559181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303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创建容器过程中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aufs文件夹的变化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" y="1217295"/>
            <a:ext cx="5940425" cy="5607685"/>
          </a:xfrm>
        </p:spPr>
        <p:txBody>
          <a:bodyPr>
            <a:noAutofit/>
          </a:bodyPr>
          <a:lstStyle/>
          <a:p>
            <a:r>
              <a:rPr lang="zh-CN" altLang="en-US" sz="2000"/>
              <a:t>当一个镜像未生成容器时：</a:t>
            </a:r>
          </a:p>
          <a:p>
            <a:r>
              <a:rPr lang="zh-CN" altLang="en-US" sz="2000"/>
              <a:t>diff文件夹：存储镜像内容，每一层都存储在镜像层ID命名的子文件夹中。</a:t>
            </a:r>
          </a:p>
          <a:p>
            <a:r>
              <a:rPr lang="zh-CN" altLang="en-US" sz="2000"/>
              <a:t>layers文件夹：存储镜像层关系的元数据，在diff文件夹下的每一个镜像层在这里都会有一个文件，文件的内容为该层镜像的父级镜像的ID</a:t>
            </a:r>
          </a:p>
          <a:p>
            <a:r>
              <a:rPr lang="zh-CN" altLang="en-US" sz="2000"/>
              <a:t>mnt文件夹：联合挂载点目录，未生成容器时，该目录为空</a:t>
            </a:r>
          </a:p>
          <a:p>
            <a:endParaRPr lang="zh-CN" altLang="en-US" sz="2000"/>
          </a:p>
          <a:p>
            <a:r>
              <a:rPr lang="zh-CN" altLang="en-US" sz="2000"/>
              <a:t>当一个镜像生成容器后，AUFS存储结构会发生如下变化：</a:t>
            </a:r>
          </a:p>
          <a:p>
            <a:r>
              <a:rPr lang="zh-CN" altLang="en-US" sz="2000"/>
              <a:t>diff文件夹：当容器运行时会在difff文件夹下生成容器层</a:t>
            </a:r>
          </a:p>
          <a:p>
            <a:r>
              <a:rPr lang="zh-CN" altLang="en-US" sz="2000"/>
              <a:t>layers文件夹：增加容器相关的元数据</a:t>
            </a:r>
          </a:p>
          <a:p>
            <a:r>
              <a:rPr lang="zh-CN" altLang="en-US" sz="2000"/>
              <a:t>mnt文件夹：容器的联合挂载点，这和容器中看到的文件内容一致</a:t>
            </a:r>
          </a:p>
        </p:txBody>
      </p:sp>
      <p:pic>
        <p:nvPicPr>
          <p:cNvPr id="4" name="图片 3" descr="202012081046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9255" r="16215" b="1450"/>
          <a:stretch>
            <a:fillRect/>
          </a:stretch>
        </p:blipFill>
        <p:spPr>
          <a:xfrm>
            <a:off x="6200140" y="1830070"/>
            <a:ext cx="559181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15" y="0"/>
            <a:ext cx="10515600" cy="1325563"/>
          </a:xfrm>
        </p:spPr>
        <p:txBody>
          <a:bodyPr/>
          <a:lstStyle/>
          <a:p>
            <a:r>
              <a:rPr lang="en-US" altLang="zh-CN"/>
              <a:t> AUFS </a:t>
            </a:r>
            <a:r>
              <a:rPr lang="zh-CN" altLang="en-US"/>
              <a:t>如何工作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40" y="1186815"/>
            <a:ext cx="6443980" cy="5532120"/>
          </a:xfrm>
        </p:spPr>
        <p:txBody>
          <a:bodyPr>
            <a:noAutofit/>
          </a:bodyPr>
          <a:lstStyle/>
          <a:p>
            <a:r>
              <a:rPr lang="zh-CN" altLang="en-US" sz="2000"/>
              <a:t>读取文件：</a:t>
            </a:r>
          </a:p>
          <a:p>
            <a:r>
              <a:rPr lang="zh-CN" altLang="en-US" sz="2000"/>
              <a:t>文件在容器层中存在时：直接从容器层读取。</a:t>
            </a:r>
          </a:p>
          <a:p>
            <a:r>
              <a:rPr lang="zh-CN" altLang="en-US" sz="2000"/>
              <a:t>当文件在容器层中不存在时：从镜像层查找该文件，然后读取文件内容。</a:t>
            </a:r>
          </a:p>
          <a:p>
            <a:r>
              <a:rPr lang="zh-CN" altLang="en-US" sz="2000"/>
              <a:t>文件既存在于镜像层，又存在于容器层：从容器层读取该文件。</a:t>
            </a:r>
          </a:p>
          <a:p>
            <a:endParaRPr lang="zh-CN" altLang="en-US" sz="2000"/>
          </a:p>
          <a:p>
            <a:r>
              <a:rPr lang="zh-CN" altLang="en-US" sz="2000"/>
              <a:t>修改文件或者目录：</a:t>
            </a:r>
          </a:p>
          <a:p>
            <a:r>
              <a:rPr lang="zh-CN" altLang="en-US" sz="2000"/>
              <a:t>第一次修改文件：AUFS 会触发写时复制操作，AUFS 首先从镜像层复制文件到容器层，然后再执行对应的修改操作。</a:t>
            </a:r>
          </a:p>
          <a:p>
            <a:r>
              <a:rPr lang="zh-CN" altLang="en-US" sz="2000"/>
              <a:t>删除文件或目录：AUFS 并不会真正从镜像中删除它，因为镜像层是只读的，AUFS 会创建一个特殊的文件或文件夹，这种特殊的文件或文件夹会阻止容器的访问</a:t>
            </a:r>
          </a:p>
        </p:txBody>
      </p:sp>
      <p:pic>
        <p:nvPicPr>
          <p:cNvPr id="4" name="图片 3" descr="202012081046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9255" r="16215" b="1450"/>
          <a:stretch>
            <a:fillRect/>
          </a:stretch>
        </p:blipFill>
        <p:spPr>
          <a:xfrm>
            <a:off x="6486525" y="1834515"/>
            <a:ext cx="559181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容器数据</a:t>
            </a:r>
            <a:r>
              <a:rPr lang="en-US" altLang="zh-CN">
                <a:sym typeface="+mn-ea"/>
              </a:rPr>
              <a:t>管理------数据卷（Volumes）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数据卷 是一个可供一个或多个容器使用的特殊目录，它可以提供很多有用的特性：</a:t>
            </a:r>
          </a:p>
          <a:p>
            <a:r>
              <a:rPr lang="zh-CN" altLang="en-US"/>
              <a:t>数据卷 可以在容器之间共享和重用</a:t>
            </a:r>
          </a:p>
          <a:p>
            <a:r>
              <a:rPr lang="zh-CN" altLang="en-US"/>
              <a:t>对 数据卷 的修改会立马生效</a:t>
            </a:r>
          </a:p>
          <a:p>
            <a:r>
              <a:rPr lang="zh-CN" altLang="en-US"/>
              <a:t>对 数据卷 的更新，不会影响镜像</a:t>
            </a:r>
          </a:p>
          <a:p>
            <a:r>
              <a:rPr lang="zh-CN" altLang="en-US"/>
              <a:t>数据卷 默认会一直存在，即使容器被删除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容器数据管理------数据卷（Volumes）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docker volume create my-vol</a:t>
            </a:r>
          </a:p>
          <a:p>
            <a:r>
              <a:rPr lang="zh-CN" altLang="en-US"/>
              <a:t>docker volume ls</a:t>
            </a:r>
          </a:p>
          <a:p>
            <a:r>
              <a:rPr lang="zh-CN" altLang="en-US"/>
              <a:t>docker run -d -P \</a:t>
            </a:r>
          </a:p>
          <a:p>
            <a:r>
              <a:rPr lang="zh-CN" altLang="en-US"/>
              <a:t>    --name web \</a:t>
            </a:r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FF0000"/>
                </a:solidFill>
              </a:rPr>
              <a:t># -v my-vol:/usr/share/nginx/html \</a:t>
            </a:r>
          </a:p>
          <a:p>
            <a:r>
              <a:rPr lang="zh-CN" altLang="en-US">
                <a:solidFill>
                  <a:srgbClr val="FF0000"/>
                </a:solidFill>
              </a:rPr>
              <a:t>    --mount source=my-vol,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target=/usr/share/nginx/html \</a:t>
            </a:r>
          </a:p>
          <a:p>
            <a:r>
              <a:rPr lang="zh-CN" altLang="en-US"/>
              <a:t>    nginx:alpine</a:t>
            </a:r>
          </a:p>
          <a:p>
            <a:r>
              <a:rPr lang="zh-CN" altLang="en-US"/>
              <a:t>docker volume rm my-vol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ym typeface="+mn-ea"/>
              </a:rPr>
              <a:t>容器数据管理------挂载主机目录 (Bind mounts)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5770" y="1833880"/>
            <a:ext cx="11558905" cy="4351655"/>
          </a:xfrm>
        </p:spPr>
        <p:txBody>
          <a:bodyPr/>
          <a:lstStyle/>
          <a:p>
            <a:r>
              <a:rPr lang="zh-CN" altLang="en-US"/>
              <a:t>docker run -d -P \</a:t>
            </a:r>
          </a:p>
          <a:p>
            <a:r>
              <a:rPr lang="zh-CN" altLang="en-US"/>
              <a:t>    --name web \</a:t>
            </a:r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FF0000"/>
                </a:solidFill>
              </a:rPr>
              <a:t># -v /src/webapp:/usr/share/nginx/html \</a:t>
            </a:r>
          </a:p>
          <a:p>
            <a:r>
              <a:rPr lang="zh-CN" altLang="en-US">
                <a:solidFill>
                  <a:srgbClr val="FF0000"/>
                </a:solidFill>
              </a:rPr>
              <a:t>    --mount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type=bind</a:t>
            </a:r>
            <a:r>
              <a:rPr lang="zh-CN" altLang="en-US">
                <a:solidFill>
                  <a:srgbClr val="FF0000"/>
                </a:solidFill>
              </a:rPr>
              <a:t>,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source=/src/webapp,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target=/usr/share/nginx/html \</a:t>
            </a:r>
          </a:p>
          <a:p>
            <a:r>
              <a:rPr lang="zh-CN" altLang="en-US"/>
              <a:t>    nginx:alpine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Docker 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039745"/>
            <a:ext cx="5730875" cy="313753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dock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90" y="4389755"/>
            <a:ext cx="8004175" cy="2265045"/>
          </a:xfrm>
          <a:prstGeom prst="rect">
            <a:avLst/>
          </a:prstGeom>
        </p:spPr>
      </p:pic>
      <p:pic>
        <p:nvPicPr>
          <p:cNvPr id="6" name="图片 5" descr="virtualiz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60" y="1371600"/>
            <a:ext cx="8002905" cy="30181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" y="44450"/>
            <a:ext cx="12054840" cy="67811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Docker 容器连接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5195" y="1503680"/>
            <a:ext cx="10515600" cy="526859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网络端口映射</a:t>
            </a:r>
          </a:p>
          <a:p>
            <a:r>
              <a:rPr lang="zh-CN" altLang="en-US"/>
              <a:t>docker run -d -P</a:t>
            </a:r>
            <a:r>
              <a:rPr lang="en-US" altLang="zh-CN"/>
              <a:t> </a:t>
            </a:r>
            <a:r>
              <a:rPr lang="zh-CN" altLang="en-US"/>
              <a:t>webapp python app.py</a:t>
            </a:r>
            <a:r>
              <a:rPr lang="en-US" altLang="zh-CN"/>
              <a:t> 随机映射一个端口到内部容器开放的网络端口</a:t>
            </a:r>
          </a:p>
          <a:p>
            <a:r>
              <a:rPr lang="zh-CN" altLang="en-US"/>
              <a:t>docker run -d -p 5000:5000 webapp python app.py</a:t>
            </a:r>
            <a:r>
              <a:rPr lang="en-US" altLang="zh-CN"/>
              <a:t> 指定要映射的端口 (在一个指定端口上只可以绑定一个容器)</a:t>
            </a:r>
          </a:p>
          <a:p>
            <a:pPr lvl="1"/>
            <a:r>
              <a:rPr lang="zh-CN" altLang="en-US">
                <a:sym typeface="+mn-ea"/>
              </a:rPr>
              <a:t>格式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ip:hostPort:containerPort | ip::containerPort | hostPort:containerPort</a:t>
            </a:r>
          </a:p>
          <a:p>
            <a:pPr lvl="1"/>
            <a:r>
              <a:rPr lang="en-US">
                <a:sym typeface="+mn-ea"/>
              </a:rPr>
              <a:t>-p 127.0.0.1:80:80 指定映射使用一个特定地址，比如 localhost 地址 127.0.0.1</a:t>
            </a:r>
          </a:p>
          <a:p>
            <a:pPr lvl="1"/>
            <a:r>
              <a:rPr lang="en-US">
                <a:sym typeface="+mn-ea"/>
              </a:rPr>
              <a:t>-p 127.0.0.1::80 绑定 localhost 的任意端口到容器的 80 端口，本地主机会自动分配一个端口</a:t>
            </a:r>
          </a:p>
          <a:p>
            <a:pPr lvl="1"/>
            <a:r>
              <a:rPr lang="en-US">
                <a:sym typeface="+mn-ea"/>
              </a:rPr>
              <a:t>-</a:t>
            </a:r>
            <a:r>
              <a:rPr>
                <a:sym typeface="+mn-ea"/>
              </a:rPr>
              <a:t>p 80:80</a:t>
            </a:r>
            <a:r>
              <a:rPr lang="en-US">
                <a:sym typeface="+mn-ea"/>
              </a:rPr>
              <a:t> 本地的 80 端口映射到容器的 80 端口</a:t>
            </a:r>
          </a:p>
          <a:p>
            <a:pPr lvl="1"/>
            <a:r>
              <a:rPr lang="en-US">
                <a:sym typeface="+mn-ea"/>
              </a:rPr>
              <a:t>-p 标记可以多次使用来绑定多个端口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chemeClr val="tx1"/>
                </a:solidFill>
                <a:sym typeface="+mn-ea"/>
              </a:rPr>
              <a:t>docker port 查看当前映射的端口配置</a:t>
            </a:r>
          </a:p>
          <a:p>
            <a:pPr lvl="0"/>
            <a:r>
              <a:rPr lang="en-US">
                <a:sym typeface="+mn-ea"/>
              </a:rPr>
              <a:t>docker inspect 查看容器自己的内部网络和 ip 地址</a:t>
            </a:r>
          </a:p>
          <a:p>
            <a:pPr lvl="1"/>
            <a:endParaRPr lang="en-US">
              <a:sym typeface="+mn-ea"/>
            </a:endParaRPr>
          </a:p>
          <a:p>
            <a:pPr lvl="1"/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60" y="48260"/>
            <a:ext cx="12019280" cy="67614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Docker 容器互联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新建网络</a:t>
            </a:r>
            <a:endParaRPr lang="zh-CN" altLang="en-US"/>
          </a:p>
          <a:p>
            <a:r>
              <a:rPr lang="zh-CN" altLang="en-US">
                <a:sym typeface="+mn-ea"/>
              </a:rPr>
              <a:t>docker network create -d bridge test-net</a:t>
            </a:r>
            <a:endParaRPr lang="zh-CN" altLang="en-US"/>
          </a:p>
          <a:p>
            <a:r>
              <a:rPr lang="zh-CN" altLang="en-US">
                <a:sym typeface="+mn-ea"/>
              </a:rPr>
              <a:t>连接容器</a:t>
            </a:r>
            <a:endParaRPr lang="zh-CN" altLang="en-US"/>
          </a:p>
          <a:p>
            <a:r>
              <a:rPr lang="en-US" altLang="zh-CN"/>
              <a:t>docker run -itd --name test1 </a:t>
            </a:r>
            <a:r>
              <a:rPr lang="en-US" altLang="zh-CN">
                <a:solidFill>
                  <a:srgbClr val="FF0000"/>
                </a:solidFill>
              </a:rPr>
              <a:t>--network test-net</a:t>
            </a:r>
            <a:r>
              <a:rPr lang="en-US" altLang="zh-CN"/>
              <a:t> ubuntu /bin/bash</a:t>
            </a:r>
          </a:p>
          <a:p>
            <a:r>
              <a:rPr lang="en-US" altLang="zh-CN"/>
              <a:t>docker run -itd --name test2 </a:t>
            </a:r>
            <a:r>
              <a:rPr lang="en-US" altLang="zh-CN">
                <a:solidFill>
                  <a:srgbClr val="FF0000"/>
                </a:solidFill>
              </a:rPr>
              <a:t>--network test-net</a:t>
            </a:r>
            <a:r>
              <a:rPr lang="en-US" altLang="zh-CN"/>
              <a:t> ubuntu /bin/bash</a:t>
            </a:r>
          </a:p>
          <a:p>
            <a:r>
              <a:rPr lang="en-US" altLang="zh-CN"/>
              <a:t>test1 容器和 test2 容器建立了互联关系。</a:t>
            </a:r>
          </a:p>
          <a:p>
            <a:r>
              <a:rPr lang="en-US" altLang="zh-CN"/>
              <a:t>如果你有多个容器之间需要互相连接，推荐使用 Docker Compose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5" y="38100"/>
            <a:ext cx="12056110" cy="67824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" y="53340"/>
            <a:ext cx="12001500" cy="67513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Docker Compose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Compose 是用于定义和运行多容器 Docker 应用程序的工具。通过 Compose，您可以使用 YML 文件来配置应用程序需要的所有服务。然后，使用一个命令，就可以从 YML 文件配置中创建并启动所有服务。</a:t>
            </a:r>
          </a:p>
          <a:p>
            <a:r>
              <a:rPr lang="en-US" altLang="zh-CN"/>
              <a:t>1. </a:t>
            </a:r>
            <a:r>
              <a:rPr lang="zh-CN" altLang="en-US"/>
              <a:t>使用 Dockerfile 定义应用程序的环境。</a:t>
            </a:r>
          </a:p>
          <a:p>
            <a:r>
              <a:rPr lang="en-US" altLang="zh-CN"/>
              <a:t>2. </a:t>
            </a:r>
            <a:r>
              <a:rPr lang="zh-CN" altLang="en-US"/>
              <a:t>使用 docker-compose.yml 定义构成应用程序的服务，这样它们可以在隔离环境中一起运行。</a:t>
            </a:r>
          </a:p>
          <a:p>
            <a:r>
              <a:rPr lang="en-US" altLang="zh-CN"/>
              <a:t>3. </a:t>
            </a:r>
            <a:r>
              <a:rPr lang="zh-CN" altLang="en-US"/>
              <a:t>最后执行 docker-compose up 命令来启动并运行整个应用程序。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94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Docker 架构</a:t>
            </a:r>
            <a:endParaRPr lang="zh-CN" altLang="en-US"/>
          </a:p>
        </p:txBody>
      </p:sp>
      <p:pic>
        <p:nvPicPr>
          <p:cNvPr id="7" name="内容占位符 6" descr="docker-on-linux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" y="1569085"/>
            <a:ext cx="6379210" cy="4351655"/>
          </a:xfrm>
          <a:prstGeom prst="rect">
            <a:avLst/>
          </a:prstGeom>
        </p:spPr>
      </p:pic>
      <p:pic>
        <p:nvPicPr>
          <p:cNvPr id="4" name="图片 3" descr="576507-docker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70" y="2837815"/>
            <a:ext cx="5301615" cy="4020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510" y="0"/>
            <a:ext cx="5492115" cy="28778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226050" y="3728720"/>
            <a:ext cx="1677670" cy="69977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Docker 仓库管理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仓库是集中存放镜像的地方。不止 docker hub，只是远程的服务商不一样，操作都是一样的。</a:t>
            </a:r>
          </a:p>
          <a:p>
            <a:r>
              <a:rPr lang="zh-CN" altLang="en-US"/>
              <a:t>目前 Docker 官方维护了一个公共仓库 Docker Hub。大部分需求都可以通过在 Docker Hub 中直接下载镜像来实现。</a:t>
            </a:r>
          </a:p>
          <a:p>
            <a:r>
              <a:rPr lang="en-US" altLang="zh-CN"/>
              <a:t>docker login/logout</a:t>
            </a:r>
          </a:p>
          <a:p>
            <a:r>
              <a:rPr lang="en-US" altLang="zh-CN"/>
              <a:t>docker search ubuntu</a:t>
            </a:r>
          </a:p>
          <a:p>
            <a:r>
              <a:rPr lang="en-US" altLang="zh-CN"/>
              <a:t>docker pull ubuntu </a:t>
            </a:r>
          </a:p>
          <a:p>
            <a:r>
              <a:rPr lang="en-US" altLang="zh-CN"/>
              <a:t>docker tag ubuntu:18.04 username/ubuntu:18.04</a:t>
            </a:r>
          </a:p>
          <a:p>
            <a:r>
              <a:rPr lang="en-US" altLang="zh-CN"/>
              <a:t>docker push username/ubuntu:18.04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>
                <a:sym typeface="+mn-ea"/>
              </a:rPr>
              <a:t>https://baike.baidu.com/item/Docker/13344470?fr=aladdin</a:t>
            </a:r>
            <a:endParaRPr lang="zh-CN" altLang="en-US"/>
          </a:p>
          <a:p>
            <a:r>
              <a:rPr lang="zh-CN" altLang="en-US"/>
              <a:t>https://en.wikipedia.org/wiki/Docker_(software)</a:t>
            </a:r>
          </a:p>
          <a:p>
            <a:r>
              <a:rPr lang="zh-CN" altLang="en-US">
                <a:sym typeface="+mn-ea"/>
              </a:rPr>
              <a:t>https://www.cnblogs.com/goWithHappy/p/thress-file-system-for-docker.html</a:t>
            </a:r>
            <a:endParaRPr lang="zh-CN" altLang="en-US"/>
          </a:p>
          <a:p>
            <a:r>
              <a:rPr lang="zh-CN" altLang="en-US">
                <a:sym typeface="+mn-ea"/>
              </a:rPr>
              <a:t>https://www.runoob.com/docker/docker-tutorial.html</a:t>
            </a:r>
            <a:endParaRPr lang="zh-CN" altLang="en-US"/>
          </a:p>
          <a:p>
            <a:r>
              <a:rPr lang="zh-CN" altLang="en-US"/>
              <a:t>https://www.youtube.com/watch?v=3c-iBn73dDE&amp;t=4668s</a:t>
            </a:r>
          </a:p>
          <a:p>
            <a:r>
              <a:rPr lang="zh-CN" altLang="en-US">
                <a:sym typeface="+mn-ea"/>
              </a:rPr>
              <a:t>https://www.youtube.com/watch?v=fqMOX6JJhGo&amp;t=4628s</a:t>
            </a:r>
            <a:endParaRPr lang="zh-CN" altLang="en-US"/>
          </a:p>
          <a:p>
            <a:r>
              <a:rPr lang="zh-CN" altLang="en-US"/>
              <a:t>https://yeasy.gitbook.io/docker_practice/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Docker</a:t>
            </a:r>
            <a:r>
              <a:rPr lang="zh-CN" altLang="en-US"/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6865"/>
            <a:ext cx="10515600" cy="518160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Docker 是一个用于开发，交付和运行应用程序的开放平台。Docker 使您能够将应用程序与基础架构分开，从而可以快速交付软件。借助 Docker，您可以与管理应用程序相同的方式来管理基础架构。通过利用 Docker 的方法来快速交付，测试和部署代码，您可以大大减少编写代码和在生产环境中运行代码之间的延迟。</a:t>
            </a:r>
          </a:p>
          <a:p>
            <a:endParaRPr lang="zh-CN" altLang="en-US"/>
          </a:p>
          <a:p>
            <a:r>
              <a:rPr lang="zh-CN" altLang="en-US"/>
              <a:t>更高效的利用系统资源</a:t>
            </a:r>
          </a:p>
          <a:p>
            <a:r>
              <a:rPr lang="zh-CN" altLang="en-US"/>
              <a:t>更快速的启动时间</a:t>
            </a:r>
          </a:p>
          <a:p>
            <a:r>
              <a:rPr lang="zh-CN" altLang="en-US"/>
              <a:t>一致的运行环境</a:t>
            </a:r>
          </a:p>
          <a:p>
            <a:r>
              <a:rPr lang="zh-CN" altLang="en-US"/>
              <a:t>持续交付和部署</a:t>
            </a:r>
          </a:p>
          <a:p>
            <a:r>
              <a:rPr lang="zh-CN" altLang="en-US"/>
              <a:t>更轻松的迁移</a:t>
            </a:r>
          </a:p>
          <a:p>
            <a:r>
              <a:rPr lang="zh-CN" altLang="en-US"/>
              <a:t>更轻松的维护和扩展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Docker 三个基本概念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3885" y="1621790"/>
            <a:ext cx="10515600" cy="4916805"/>
          </a:xfrm>
        </p:spPr>
        <p:txBody>
          <a:bodyPr>
            <a:noAutofit/>
          </a:bodyPr>
          <a:lstStyle/>
          <a:p>
            <a:r>
              <a:rPr lang="zh-CN" altLang="en-US"/>
              <a:t>镜像</a:t>
            </a:r>
            <a:r>
              <a:rPr lang="en-US" altLang="zh-CN"/>
              <a:t>(</a:t>
            </a:r>
            <a:r>
              <a:rPr lang="zh-CN" altLang="en-US"/>
              <a:t>Image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就相当于是一个 root 文件系统。比如官方镜像 ubuntu:16.04 就包含了完整的一套 Ubuntu16.04 最小系统的 root 文件系统。</a:t>
            </a:r>
          </a:p>
          <a:p>
            <a:pPr lvl="1"/>
            <a:endParaRPr lang="zh-CN" altLang="en-US"/>
          </a:p>
          <a:p>
            <a:r>
              <a:rPr lang="zh-CN" altLang="en-US"/>
              <a:t>容器</a:t>
            </a:r>
            <a:r>
              <a:rPr lang="en-US" altLang="zh-CN"/>
              <a:t>(</a:t>
            </a:r>
            <a:r>
              <a:rPr lang="zh-CN" altLang="en-US"/>
              <a:t>Container</a:t>
            </a:r>
            <a:r>
              <a:rPr lang="en-US" altLang="zh-CN"/>
              <a:t>)</a:t>
            </a:r>
          </a:p>
          <a:p>
            <a:pPr lvl="1"/>
            <a:r>
              <a:rPr lang="zh-CN" altLang="en-US"/>
              <a:t>镜像（Image）和容器（Container）的关系，就像是面向对象程序设计中的类和实例一样，镜像是静态的定义，容器是镜像运行时的实体。容器可以被创建、启动、停止、删除、暂停等。</a:t>
            </a:r>
          </a:p>
          <a:p>
            <a:pPr lvl="1"/>
            <a:endParaRPr lang="zh-CN" altLang="en-US"/>
          </a:p>
          <a:p>
            <a:r>
              <a:rPr lang="zh-CN" altLang="en-US"/>
              <a:t>仓库</a:t>
            </a:r>
            <a:r>
              <a:rPr lang="en-US" altLang="zh-CN"/>
              <a:t>(</a:t>
            </a:r>
            <a:r>
              <a:rPr lang="zh-CN" altLang="en-US"/>
              <a:t>Repository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仓库可看成一个代码控制中心，用来保存镜像。Docker 使用客户端-服务器 (C/S) 架构模式，使用远程API来管理和创建Docker容器。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Docker command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180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docker run ubuntu:15.10 /bin/echo "Hello world"</a:t>
            </a:r>
            <a:r>
              <a:rPr lang="en-US" altLang="zh-CN"/>
              <a:t>   </a:t>
            </a:r>
            <a:r>
              <a:rPr lang="zh-CN" altLang="en-US">
                <a:sym typeface="+mn-ea"/>
              </a:rPr>
              <a:t>-i -t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-d</a:t>
            </a:r>
            <a:r>
              <a:rPr lang="en-US" altLang="zh-CN">
                <a:sym typeface="+mn-ea"/>
              </a:rPr>
              <a:t> --name -P -p </a:t>
            </a:r>
          </a:p>
          <a:p>
            <a:r>
              <a:rPr lang="zh-CN" altLang="en-US"/>
              <a:t>docker pull ubuntu</a:t>
            </a:r>
          </a:p>
          <a:p>
            <a:r>
              <a:rPr lang="zh-CN" altLang="en-US"/>
              <a:t>docker ps</a:t>
            </a:r>
            <a:r>
              <a:rPr lang="en-US" altLang="zh-CN">
                <a:sym typeface="+mn-ea"/>
              </a:rPr>
              <a:t>             -a</a:t>
            </a:r>
            <a:endParaRPr lang="en-US" altLang="zh-CN"/>
          </a:p>
          <a:p>
            <a:r>
              <a:rPr lang="zh-CN" altLang="en-US"/>
              <a:t>docker logs</a:t>
            </a:r>
          </a:p>
          <a:p>
            <a:r>
              <a:rPr lang="zh-CN" altLang="en-US"/>
              <a:t>docker stop</a:t>
            </a:r>
            <a:r>
              <a:rPr lang="en-US" altLang="zh-CN"/>
              <a:t>/</a:t>
            </a:r>
            <a:r>
              <a:rPr lang="zh-CN" altLang="en-US"/>
              <a:t>start</a:t>
            </a:r>
            <a:r>
              <a:rPr lang="en-US" altLang="zh-CN"/>
              <a:t>/</a:t>
            </a:r>
            <a:r>
              <a:rPr lang="zh-CN" altLang="en-US"/>
              <a:t>restart</a:t>
            </a:r>
          </a:p>
          <a:p>
            <a:r>
              <a:rPr lang="zh-CN" altLang="en-US">
                <a:sym typeface="+mn-ea"/>
              </a:rPr>
              <a:t>docker exec -it 243c32535da7 /bin/bash</a:t>
            </a:r>
            <a:r>
              <a:rPr lang="en-US" altLang="zh-CN">
                <a:sym typeface="+mn-ea"/>
              </a:rPr>
              <a:t>    (=&gt; virtual fs in container)</a:t>
            </a:r>
            <a:endParaRPr lang="zh-CN" altLang="en-US"/>
          </a:p>
          <a:p>
            <a:r>
              <a:rPr lang="zh-CN" altLang="en-US"/>
              <a:t>docker export</a:t>
            </a:r>
            <a:r>
              <a:rPr lang="en-US" altLang="zh-CN"/>
              <a:t>/import</a:t>
            </a:r>
          </a:p>
          <a:p>
            <a:r>
              <a:rPr lang="en-US" altLang="zh-CN"/>
              <a:t>docker kill</a:t>
            </a:r>
            <a:endParaRPr lang="zh-CN" altLang="en-US"/>
          </a:p>
          <a:p>
            <a:r>
              <a:rPr lang="en-US" altLang="zh-CN"/>
              <a:t>docker rm/rmi</a:t>
            </a:r>
          </a:p>
          <a:p>
            <a:r>
              <a:rPr lang="en-US" altLang="zh-CN"/>
              <a:t>docker tag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构建镜像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575" y="1844040"/>
            <a:ext cx="10515600" cy="4824095"/>
          </a:xfrm>
        </p:spPr>
        <p:txBody>
          <a:bodyPr>
            <a:noAutofit/>
          </a:bodyPr>
          <a:lstStyle/>
          <a:p>
            <a:r>
              <a:rPr lang="en-US" altLang="zh-CN" sz="2400">
                <a:sym typeface="+mn-ea"/>
              </a:rPr>
              <a:t>Dockerfile 是一个用来构建镜像的文本文件，文本内容包含了一条条构建镜像所需的指令和说明。</a:t>
            </a:r>
          </a:p>
          <a:p>
            <a:r>
              <a:rPr lang="en-US" altLang="zh-CN" sz="2400">
                <a:sym typeface="+mn-ea"/>
              </a:rPr>
              <a:t>Dockerfile 的指令每执行一次都会在 docker 上新建一层。所以过多无意义的层，会造成镜像膨胀过大。</a:t>
            </a:r>
          </a:p>
          <a:p>
            <a:r>
              <a:rPr lang="en-US" altLang="zh-CN" sz="2400">
                <a:sym typeface="+mn-ea"/>
              </a:rPr>
              <a:t>docker build -t my-app:1.0 .</a:t>
            </a:r>
          </a:p>
          <a:p>
            <a:r>
              <a:rPr lang="en-US" altLang="zh-CN" sz="2400">
                <a:sym typeface="+mn-ea"/>
              </a:rPr>
              <a:t>上下文路径: 是指 docker 在构建镜像，有时候想要使用到本机的文件（比如复制），docker build 命令得知这个路径后，会将路径下的所有内容打包。</a:t>
            </a:r>
          </a:p>
          <a:p>
            <a:r>
              <a:rPr lang="en-US" altLang="zh-CN" sz="2400">
                <a:sym typeface="+mn-ea"/>
              </a:rPr>
              <a:t>由于 docker 的运行模式是 C/S。我们本机是 C，docker 引擎是 S。实际的构建过程是在 docker 引擎下完成的，所以这个时候无法用到我们本机的文件。这就需要把我们本机的指定目录下的文件一起打包提供给 docker 引擎使用。</a:t>
            </a:r>
          </a:p>
          <a:p>
            <a:r>
              <a:rPr lang="en-US" altLang="zh-CN" sz="2400">
                <a:sym typeface="+mn-ea"/>
              </a:rPr>
              <a:t>如果未说明最后一个参数，那么默认上下文路径就是 Dockerfile 所在的位置。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" y="59690"/>
            <a:ext cx="12054840" cy="67811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85,&quot;width&quot;:1176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85,&quot;width&quot;:1176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85,&quot;width&quot;:1176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1932</Words>
  <Application>Microsoft Office PowerPoint</Application>
  <PresentationFormat>宽屏</PresentationFormat>
  <Paragraphs>150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主题</vt:lpstr>
      <vt:lpstr>Docker</vt:lpstr>
      <vt:lpstr>什么是Docker</vt:lpstr>
      <vt:lpstr>Docker 架构</vt:lpstr>
      <vt:lpstr>Docker 架构</vt:lpstr>
      <vt:lpstr>Docker优势</vt:lpstr>
      <vt:lpstr>Docker 三个基本概念</vt:lpstr>
      <vt:lpstr>Docker command</vt:lpstr>
      <vt:lpstr>构建镜像</vt:lpstr>
      <vt:lpstr>PowerPoint 演示文稿</vt:lpstr>
      <vt:lpstr>Dockerfile</vt:lpstr>
      <vt:lpstr>Dockerfile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Docker File System</vt:lpstr>
      <vt:lpstr>AUFS</vt:lpstr>
      <vt:lpstr>AUFS</vt:lpstr>
      <vt:lpstr>创建容器过程中 aufs文件夹的变化</vt:lpstr>
      <vt:lpstr> AUFS 如何工作</vt:lpstr>
      <vt:lpstr>PowerPoint 演示文稿</vt:lpstr>
      <vt:lpstr>容器数据管理------数据卷（Volumes）</vt:lpstr>
      <vt:lpstr>容器数据管理------数据卷（Volumes）</vt:lpstr>
      <vt:lpstr>容器数据管理------挂载主机目录 (Bind mounts)</vt:lpstr>
      <vt:lpstr>PowerPoint 演示文稿</vt:lpstr>
      <vt:lpstr>Docker 容器连接</vt:lpstr>
      <vt:lpstr>PowerPoint 演示文稿</vt:lpstr>
      <vt:lpstr>Docker 容器互联</vt:lpstr>
      <vt:lpstr>PowerPoint 演示文稿</vt:lpstr>
      <vt:lpstr>PowerPoint 演示文稿</vt:lpstr>
      <vt:lpstr>Docker Compose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Docker 仓库管理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张帆</dc:creator>
  <cp:lastModifiedBy>Fan Zhang</cp:lastModifiedBy>
  <cp:revision>10</cp:revision>
  <dcterms:created xsi:type="dcterms:W3CDTF">2021-06-29T00:05:00Z</dcterms:created>
  <dcterms:modified xsi:type="dcterms:W3CDTF">2021-11-12T02:44:26Z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1A13E725CE2F4C9DBCF501171D04543D</vt:lpwstr>
  </property>
  <property fmtid="{D5CDD505-2E9C-101B-9397-08002B2CF9AE}" pid="3" name="KSOProductBuildVer">
    <vt:lpwstr>2052-11.1.0.10578</vt:lpwstr>
  </property>
</Properties>
</file>